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Sniglet"/>
      <p:regular r:id="rId37"/>
    </p:embeddedFont>
    <p:embeddedFont>
      <p:font typeface="Walter Turncoat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Sniglet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WalterTurncoa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</a:t>
            </a:r>
          </a:p>
          <a:p>
            <a:pPr indent="-298450" lvl="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Bij intro noemen dat we ervan uitgaan dat je kennis hebt van HTML/CSS/Angular/JavaScript en dat we het over Protractor en een beetje TypeScript gaan hebben, maar daar geen voorkennis voor veronderstellen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●"/>
            </a:pPr>
            <a:r>
              <a:rPr lang="en" sz="1200"/>
              <a:t>J </a:t>
            </a:r>
          </a:p>
          <a:p>
            <a:pPr indent="-304800" lvl="0" marL="457200" rtl="0"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●"/>
            </a:pPr>
            <a:r>
              <a:rPr lang="en" sz="1200"/>
              <a:t>False hope that testers/req engineers will write+maintain tests</a:t>
            </a:r>
            <a:br>
              <a:rPr lang="en" sz="1200"/>
            </a:br>
            <a:r>
              <a:rPr lang="en" sz="1200"/>
              <a:t>Hard/impossible to write tests for complex use cases</a:t>
            </a:r>
            <a:br>
              <a:rPr lang="en" sz="1200"/>
            </a:br>
            <a:r>
              <a:rPr lang="en" sz="1200"/>
              <a:t>Lot of work maintaining tests</a:t>
            </a:r>
            <a:br>
              <a:rPr lang="en" sz="1200"/>
            </a:b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 use Amdatu, our opensource stack, but backend is irrelevant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Q: who knows TypeScript?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 - J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Q: Who already has experience with e2e testing?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99181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60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1964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 algn="ctr">
              <a:spcBef>
                <a:spcPts val="0"/>
              </a:spcBef>
              <a:buSzPct val="100000"/>
              <a:buNone/>
              <a:defRPr sz="3000"/>
            </a:lvl2pPr>
            <a:lvl3pPr lvl="2" rtl="0" algn="ctr">
              <a:spcBef>
                <a:spcPts val="0"/>
              </a:spcBef>
              <a:buSzPct val="100000"/>
              <a:buNone/>
              <a:defRPr sz="3000"/>
            </a:lvl3pPr>
            <a:lvl4pPr lvl="3" rtl="0" algn="ctr">
              <a:spcBef>
                <a:spcPts val="0"/>
              </a:spcBef>
              <a:buSzPct val="100000"/>
              <a:buNone/>
              <a:defRPr sz="3000"/>
            </a:lvl4pPr>
            <a:lvl5pPr lvl="4" rtl="0" algn="ctr">
              <a:spcBef>
                <a:spcPts val="0"/>
              </a:spcBef>
              <a:buSzPct val="100000"/>
              <a:buNone/>
              <a:defRPr sz="3000"/>
            </a:lvl5pPr>
            <a:lvl6pPr lvl="5" rtl="0" algn="ctr">
              <a:spcBef>
                <a:spcPts val="0"/>
              </a:spcBef>
              <a:buSzPct val="100000"/>
              <a:buNone/>
              <a:defRPr sz="3000"/>
            </a:lvl6pPr>
            <a:lvl7pPr lvl="6" rtl="0" algn="ctr">
              <a:spcBef>
                <a:spcPts val="0"/>
              </a:spcBef>
              <a:buSzPct val="100000"/>
              <a:buNone/>
              <a:defRPr sz="3000"/>
            </a:lvl7pPr>
            <a:lvl8pPr lvl="7" rtl="0" algn="ctr">
              <a:spcBef>
                <a:spcPts val="0"/>
              </a:spcBef>
              <a:buSzPct val="100000"/>
              <a:buNone/>
              <a:defRPr sz="3000"/>
            </a:lvl8pPr>
            <a:lvl9pPr lvl="8" rtl="0" algn="ctr">
              <a:spcBef>
                <a:spcPts val="0"/>
              </a:spcBef>
              <a:buSzPct val="100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" type="body"/>
          </p:nvPr>
        </p:nvSpPr>
        <p:spPr>
          <a:xfrm>
            <a:off x="1700925" y="1399800"/>
            <a:ext cx="5742300" cy="819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000"/>
            </a:lvl1pPr>
            <a:lvl2pPr lvl="1" rtl="0" algn="ctr">
              <a:spcBef>
                <a:spcPts val="0"/>
              </a:spcBef>
              <a:buSzPct val="100000"/>
              <a:defRPr sz="3000"/>
            </a:lvl2pPr>
            <a:lvl3pPr lvl="2" rtl="0" algn="ctr">
              <a:spcBef>
                <a:spcPts val="0"/>
              </a:spcBef>
              <a:buSzPct val="100000"/>
              <a:defRPr sz="3000"/>
            </a:lvl3pPr>
            <a:lvl4pPr lvl="3" rtl="0" algn="ctr">
              <a:spcBef>
                <a:spcPts val="0"/>
              </a:spcBef>
              <a:buSzPct val="100000"/>
              <a:defRPr sz="3000"/>
            </a:lvl4pPr>
            <a:lvl5pPr lvl="4" rtl="0" algn="ctr">
              <a:spcBef>
                <a:spcPts val="0"/>
              </a:spcBef>
              <a:buSzPct val="100000"/>
              <a:defRPr sz="3000"/>
            </a:lvl5pPr>
            <a:lvl6pPr lvl="5" rtl="0" algn="ctr">
              <a:spcBef>
                <a:spcPts val="0"/>
              </a:spcBef>
              <a:buSzPct val="100000"/>
              <a:defRPr sz="3000"/>
            </a:lvl6pPr>
            <a:lvl7pPr lvl="6" rtl="0" algn="ctr">
              <a:spcBef>
                <a:spcPts val="0"/>
              </a:spcBef>
              <a:buSzPct val="100000"/>
              <a:defRPr sz="3000"/>
            </a:lvl7pPr>
            <a:lvl8pPr lvl="7" rtl="0" algn="ctr">
              <a:spcBef>
                <a:spcPts val="0"/>
              </a:spcBef>
              <a:buSzPct val="100000"/>
              <a:defRPr sz="3000"/>
            </a:lvl8pPr>
            <a:lvl9pPr lvl="8" algn="ctr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5" name="Shape 15"/>
          <p:cNvSpPr txBox="1"/>
          <p:nvPr/>
        </p:nvSpPr>
        <p:spPr>
          <a:xfrm>
            <a:off x="3593400" y="8575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</a:p>
        </p:txBody>
      </p:sp>
      <p:sp>
        <p:nvSpPr>
          <p:cNvPr id="16" name="Shape 16"/>
          <p:cNvSpPr/>
          <p:nvPr/>
        </p:nvSpPr>
        <p:spPr>
          <a:xfrm>
            <a:off x="4128150" y="550650"/>
            <a:ext cx="887711" cy="849160"/>
          </a:xfrm>
          <a:custGeom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507925"/>
            <a:ext cx="3994500" cy="3417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92275" y="1507925"/>
            <a:ext cx="3994500" cy="3417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1507925"/>
            <a:ext cx="2631900" cy="3417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3223963" y="1507925"/>
            <a:ext cx="2631900" cy="3417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28" name="Shape 28"/>
          <p:cNvSpPr txBox="1"/>
          <p:nvPr>
            <p:ph idx="3" type="body"/>
          </p:nvPr>
        </p:nvSpPr>
        <p:spPr>
          <a:xfrm>
            <a:off x="5990727" y="1507925"/>
            <a:ext cx="2631900" cy="3417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08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Relationship Id="rId4" Type="http://schemas.openxmlformats.org/officeDocument/2006/relationships/image" Target="../media/image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975"/>
            <a:ext cx="7749710" cy="516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750" y="-22974"/>
            <a:ext cx="2272249" cy="516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312" y="319449"/>
            <a:ext cx="1986675" cy="28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450500" y="4472550"/>
            <a:ext cx="3286500" cy="315300"/>
          </a:xfrm>
          <a:prstGeom prst="rect">
            <a:avLst/>
          </a:prstGeom>
          <a:solidFill>
            <a:srgbClr val="48A2B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by Jago de Vreede and Robert Zwerus</a:t>
            </a:r>
          </a:p>
        </p:txBody>
      </p:sp>
      <p:sp>
        <p:nvSpPr>
          <p:cNvPr id="42" name="Shape 42"/>
          <p:cNvSpPr txBox="1"/>
          <p:nvPr/>
        </p:nvSpPr>
        <p:spPr>
          <a:xfrm>
            <a:off x="450500" y="3984725"/>
            <a:ext cx="5634300" cy="4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3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rgbClr val="48A2BB"/>
                </a:solidFill>
              </a:rPr>
              <a:t>Automated testing of your Angular front-end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testing: why does it fail so often?</a:t>
            </a:r>
          </a:p>
        </p:txBody>
      </p:sp>
      <p:sp>
        <p:nvSpPr>
          <p:cNvPr id="111" name="Shape 111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2324" l="0" r="0" t="0"/>
          <a:stretch/>
        </p:blipFill>
        <p:spPr>
          <a:xfrm>
            <a:off x="2205099" y="1534199"/>
            <a:ext cx="4662000" cy="34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reasons for failure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Almost every change breaks a test -&gt; coupling too tight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Not ran often enough -&gt; failures ignored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Recording tests from browser hardly works</a:t>
            </a:r>
          </a:p>
        </p:txBody>
      </p:sp>
      <p:sp>
        <p:nvSpPr>
          <p:cNvPr id="120" name="Shape 120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testing: what makes it a success?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Integrated in dev workflow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Integrated on CI server, run after each commit/PR merge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Suite runs quickly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</a:pPr>
            <a:r>
              <a:rPr lang="en"/>
              <a:t>Easy to pinpoint cause of errors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4294967295" type="ctrTitle"/>
          </p:nvPr>
        </p:nvSpPr>
        <p:spPr>
          <a:xfrm>
            <a:off x="0" y="0"/>
            <a:ext cx="9144000" cy="115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high level architecture</a:t>
            </a:r>
          </a:p>
        </p:txBody>
      </p:sp>
      <p:sp>
        <p:nvSpPr>
          <p:cNvPr id="135" name="Shape 135"/>
          <p:cNvSpPr/>
          <p:nvPr/>
        </p:nvSpPr>
        <p:spPr>
          <a:xfrm rot="5400000">
            <a:off x="4192254" y="497143"/>
            <a:ext cx="605279" cy="3944143"/>
          </a:xfrm>
          <a:custGeom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4294967295" type="subTitle"/>
          </p:nvPr>
        </p:nvSpPr>
        <p:spPr>
          <a:xfrm>
            <a:off x="2910525" y="2140975"/>
            <a:ext cx="3393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RESTful webservices</a:t>
            </a:r>
          </a:p>
        </p:txBody>
      </p:sp>
      <p:sp>
        <p:nvSpPr>
          <p:cNvPr id="137" name="Shape 137"/>
          <p:cNvSpPr/>
          <p:nvPr/>
        </p:nvSpPr>
        <p:spPr>
          <a:xfrm rot="5400000">
            <a:off x="4192254" y="-179231"/>
            <a:ext cx="605279" cy="3944143"/>
          </a:xfrm>
          <a:custGeom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4294967295" type="subTitle"/>
          </p:nvPr>
        </p:nvSpPr>
        <p:spPr>
          <a:xfrm>
            <a:off x="2910525" y="1464600"/>
            <a:ext cx="3393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HTML, Angular, TypeScript</a:t>
            </a:r>
          </a:p>
        </p:txBody>
      </p:sp>
      <p:grpSp>
        <p:nvGrpSpPr>
          <p:cNvPr id="139" name="Shape 139"/>
          <p:cNvGrpSpPr/>
          <p:nvPr/>
        </p:nvGrpSpPr>
        <p:grpSpPr>
          <a:xfrm rot="-6567183">
            <a:off x="6466149" y="1160058"/>
            <a:ext cx="1174553" cy="1175747"/>
            <a:chOff x="1113100" y="2199475"/>
            <a:chExt cx="801900" cy="709925"/>
          </a:xfrm>
        </p:grpSpPr>
        <p:sp>
          <p:nvSpPr>
            <p:cNvPr id="140" name="Shape 140"/>
            <p:cNvSpPr/>
            <p:nvPr/>
          </p:nvSpPr>
          <p:spPr>
            <a:xfrm>
              <a:off x="1113100" y="2291450"/>
              <a:ext cx="735850" cy="617950"/>
            </a:xfrm>
            <a:custGeom>
              <a:pathLst>
                <a:path extrusionOk="0" h="24718" w="29434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745175" y="2199475"/>
              <a:ext cx="169825" cy="162775"/>
            </a:xfrm>
            <a:custGeom>
              <a:pathLst>
                <a:path extrusionOk="0" h="6511" w="6793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Shape 142"/>
          <p:cNvSpPr/>
          <p:nvPr/>
        </p:nvSpPr>
        <p:spPr>
          <a:xfrm>
            <a:off x="3620551" y="597575"/>
            <a:ext cx="1442480" cy="102977"/>
          </a:xfrm>
          <a:custGeom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4294967295" type="subTitle"/>
          </p:nvPr>
        </p:nvSpPr>
        <p:spPr>
          <a:xfrm>
            <a:off x="2910525" y="3525850"/>
            <a:ext cx="3393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Apache Felix</a:t>
            </a:r>
          </a:p>
        </p:txBody>
      </p:sp>
      <p:sp>
        <p:nvSpPr>
          <p:cNvPr id="144" name="Shape 144"/>
          <p:cNvSpPr txBox="1"/>
          <p:nvPr>
            <p:ph idx="4294967295" type="subTitle"/>
          </p:nvPr>
        </p:nvSpPr>
        <p:spPr>
          <a:xfrm>
            <a:off x="2910525" y="2821375"/>
            <a:ext cx="3393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OSGi Services</a:t>
            </a:r>
          </a:p>
        </p:txBody>
      </p:sp>
      <p:sp>
        <p:nvSpPr>
          <p:cNvPr id="145" name="Shape 145"/>
          <p:cNvSpPr/>
          <p:nvPr/>
        </p:nvSpPr>
        <p:spPr>
          <a:xfrm rot="5400000">
            <a:off x="4192254" y="1882018"/>
            <a:ext cx="605279" cy="3944143"/>
          </a:xfrm>
          <a:custGeom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 rot="5400000">
            <a:off x="4192254" y="1177543"/>
            <a:ext cx="605279" cy="3944143"/>
          </a:xfrm>
          <a:custGeom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316862" y="3008575"/>
            <a:ext cx="11811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1604774" y="2202349"/>
            <a:ext cx="605279" cy="2058905"/>
          </a:xfrm>
          <a:custGeom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604775" y="2139875"/>
            <a:ext cx="4986000" cy="225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09244">
            <a:off x="1751901" y="2450773"/>
            <a:ext cx="1425867" cy="46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5">
            <a:alphaModFix/>
          </a:blip>
          <a:srcRect b="17870" l="11499" r="5533" t="18190"/>
          <a:stretch/>
        </p:blipFill>
        <p:spPr>
          <a:xfrm rot="2277101">
            <a:off x="4819387" y="2621305"/>
            <a:ext cx="1646370" cy="82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9725">
            <a:off x="1805601" y="3348324"/>
            <a:ext cx="1318470" cy="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7562" y="2842949"/>
            <a:ext cx="977989" cy="1408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4" name="Shape 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133486">
            <a:off x="3663995" y="2303365"/>
            <a:ext cx="1073458" cy="53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839470">
            <a:off x="4312420" y="3517437"/>
            <a:ext cx="1587174" cy="4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TypeScript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ECMAScript 6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Compiles to JavaScript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Compile-time type checking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Code completion</a:t>
            </a:r>
          </a:p>
        </p:txBody>
      </p:sp>
      <p:sp>
        <p:nvSpPr>
          <p:cNvPr id="162" name="Shape 162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-21396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 structure</a:t>
            </a:r>
          </a:p>
        </p:txBody>
      </p:sp>
      <p:sp>
        <p:nvSpPr>
          <p:cNvPr id="169" name="Shape 169"/>
          <p:cNvSpPr/>
          <p:nvPr/>
        </p:nvSpPr>
        <p:spPr>
          <a:xfrm>
            <a:off x="20081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22296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050" y="433625"/>
            <a:ext cx="3585024" cy="448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Page objects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Encapsulate information about a page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Reusable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Decouple the tests from implementations</a:t>
            </a:r>
          </a:p>
        </p:txBody>
      </p:sp>
      <p:sp>
        <p:nvSpPr>
          <p:cNvPr id="178" name="Shape 178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-6000" y="0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Without page objects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517" r="0" t="0"/>
          <a:stretch/>
        </p:blipFill>
        <p:spPr>
          <a:xfrm>
            <a:off x="47125" y="747425"/>
            <a:ext cx="9096873" cy="416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-6000" y="0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With page objects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550" y="918037"/>
            <a:ext cx="6492900" cy="3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-6000" y="0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With page objects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6147"/>
            <a:ext cx="9144000" cy="444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Introduction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About UI testing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does it fail so often?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makes it a success?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Architecture of demo app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Live demo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Running on CI server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Conclusions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 txBox="1"/>
          <p:nvPr>
            <p:ph idx="4294967295" type="subTitle"/>
          </p:nvPr>
        </p:nvSpPr>
        <p:spPr>
          <a:xfrm>
            <a:off x="5165925" y="4358525"/>
            <a:ext cx="3941100" cy="70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</a:rPr>
              <a:t>Presentation and sources available at: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https://github.com/Japio007/ProtractorDemo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ctrTitle"/>
          </p:nvPr>
        </p:nvSpPr>
        <p:spPr>
          <a:xfrm>
            <a:off x="685800" y="696437"/>
            <a:ext cx="7772400" cy="2341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time!</a:t>
            </a:r>
          </a:p>
        </p:txBody>
      </p:sp>
      <p:sp>
        <p:nvSpPr>
          <p:cNvPr id="203" name="Shape 203"/>
          <p:cNvSpPr/>
          <p:nvPr/>
        </p:nvSpPr>
        <p:spPr>
          <a:xfrm>
            <a:off x="3939391" y="300074"/>
            <a:ext cx="1265228" cy="1023435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775" y="2496675"/>
            <a:ext cx="3655025" cy="22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505241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475" y="2381847"/>
            <a:ext cx="6837249" cy="622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47891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4">
            <a:alphaModFix/>
          </a:blip>
          <a:srcRect b="0" l="6800" r="6574" t="79468"/>
          <a:stretch/>
        </p:blipFill>
        <p:spPr>
          <a:xfrm>
            <a:off x="2650449" y="1316925"/>
            <a:ext cx="6127175" cy="19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819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 b="0" l="7180" r="33717" t="85265"/>
          <a:stretch/>
        </p:blipFill>
        <p:spPr>
          <a:xfrm>
            <a:off x="3793450" y="2401950"/>
            <a:ext cx="4869474" cy="168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about Angular 2?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Written in TypeScript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Created similar Todo app in Angular 2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</a:pPr>
            <a:r>
              <a:rPr lang="en"/>
              <a:t>Wrote some specs for it, works fine!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674" y="3849850"/>
            <a:ext cx="6762024" cy="105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integration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1944400"/>
            <a:ext cx="8229600" cy="25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Requirements: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App running somewhere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Job on CI server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Hosted browser(s) somewhere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989350" y="1288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4210851" y="3240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75" y="130474"/>
            <a:ext cx="7353599" cy="49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3048000" y="2128625"/>
            <a:ext cx="621300" cy="1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3048000" y="3647650"/>
            <a:ext cx="621300" cy="1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4046855" y="237862"/>
            <a:ext cx="1050293" cy="718514"/>
          </a:xfrm>
          <a:custGeom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9973">
            <a:off x="245700" y="2387100"/>
            <a:ext cx="4243600" cy="91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00" y="3020400"/>
            <a:ext cx="2286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37026">
            <a:off x="5532650" y="2575612"/>
            <a:ext cx="3238499" cy="54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>
            <a:off x="3799401" y="1452875"/>
            <a:ext cx="1442480" cy="102977"/>
          </a:xfrm>
          <a:custGeom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4294967295" type="ctrTitle"/>
          </p:nvPr>
        </p:nvSpPr>
        <p:spPr>
          <a:xfrm>
            <a:off x="1843500" y="912425"/>
            <a:ext cx="54570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Hosted browsers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BrowserStack</a:t>
            </a:r>
          </a:p>
        </p:txBody>
      </p:sp>
      <p:sp>
        <p:nvSpPr>
          <p:cNvPr id="262" name="Shape 262"/>
          <p:cNvSpPr/>
          <p:nvPr/>
        </p:nvSpPr>
        <p:spPr>
          <a:xfrm>
            <a:off x="3989350" y="1288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4210851" y="3240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376"/>
            <a:ext cx="9144001" cy="326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BrowserStack</a:t>
            </a:r>
          </a:p>
        </p:txBody>
      </p:sp>
      <p:sp>
        <p:nvSpPr>
          <p:cNvPr id="270" name="Shape 270"/>
          <p:cNvSpPr/>
          <p:nvPr/>
        </p:nvSpPr>
        <p:spPr>
          <a:xfrm>
            <a:off x="3989350" y="1288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210851" y="3240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323" y="-134571"/>
            <a:ext cx="9155998" cy="560414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1813900" y="1540575"/>
            <a:ext cx="1043700" cy="14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4294967295" type="title"/>
          </p:nvPr>
        </p:nvSpPr>
        <p:spPr>
          <a:xfrm>
            <a:off x="-6000" y="1271612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Quick question? Just ask!</a:t>
            </a:r>
          </a:p>
        </p:txBody>
      </p:sp>
      <p:sp>
        <p:nvSpPr>
          <p:cNvPr id="57" name="Shape 57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550" y="2222012"/>
            <a:ext cx="4875199" cy="2738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201" y="1211100"/>
            <a:ext cx="2591399" cy="24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idx="4294967295" type="body"/>
          </p:nvPr>
        </p:nvSpPr>
        <p:spPr>
          <a:xfrm rot="-375862">
            <a:off x="3754716" y="3908705"/>
            <a:ext cx="5207292" cy="71284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en"/>
              <a:t>tests are code, so think about test structure</a:t>
            </a:r>
          </a:p>
        </p:txBody>
      </p:sp>
      <p:sp>
        <p:nvSpPr>
          <p:cNvPr id="280" name="Shape 280"/>
          <p:cNvSpPr txBox="1"/>
          <p:nvPr>
            <p:ph idx="4294967295" type="body"/>
          </p:nvPr>
        </p:nvSpPr>
        <p:spPr>
          <a:xfrm rot="1380165">
            <a:off x="4982738" y="1000034"/>
            <a:ext cx="3998973" cy="71284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use smart, reusable locators </a:t>
            </a:r>
          </a:p>
        </p:txBody>
      </p:sp>
      <p:sp>
        <p:nvSpPr>
          <p:cNvPr id="281" name="Shape 281"/>
          <p:cNvSpPr txBox="1"/>
          <p:nvPr>
            <p:ph idx="4294967295" type="body"/>
          </p:nvPr>
        </p:nvSpPr>
        <p:spPr>
          <a:xfrm rot="-1100225">
            <a:off x="10500" y="3642218"/>
            <a:ext cx="3999275" cy="712652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specs independent of each other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idx="4294967295" type="body"/>
          </p:nvPr>
        </p:nvSpPr>
        <p:spPr>
          <a:xfrm rot="-1630334">
            <a:off x="126951" y="1189240"/>
            <a:ext cx="4557809" cy="71271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en"/>
              <a:t>test outside app boundaries is possible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ctrTitle"/>
          </p:nvPr>
        </p:nvSpPr>
        <p:spPr>
          <a:xfrm>
            <a:off x="685800" y="1447274"/>
            <a:ext cx="7772400" cy="288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No more excuses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GET TESTING!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-355600" lvl="0" marL="457200" rtl="0" algn="l"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Investment pays itself back in the long run</a:t>
            </a:r>
          </a:p>
          <a:p>
            <a:pPr indent="-355600" lvl="0" marL="457200" rtl="0" algn="l"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Even with low test coverage</a:t>
            </a:r>
          </a:p>
          <a:p>
            <a:pPr indent="-355600" lvl="0" marL="457200" rtl="0" algn="l">
              <a:spcBef>
                <a:spcPts val="600"/>
              </a:spcBef>
              <a:buClr>
                <a:schemeClr val="lt1"/>
              </a:buClr>
              <a:buSzPct val="100000"/>
              <a:buFont typeface="Sniglet"/>
              <a:buChar char="●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Sometimes already while writing the tests</a:t>
            </a:r>
          </a:p>
        </p:txBody>
      </p:sp>
      <p:sp>
        <p:nvSpPr>
          <p:cNvPr id="288" name="Shape 288"/>
          <p:cNvSpPr/>
          <p:nvPr/>
        </p:nvSpPr>
        <p:spPr>
          <a:xfrm>
            <a:off x="3939391" y="300074"/>
            <a:ext cx="1265228" cy="1023435"/>
          </a:xfrm>
          <a:custGeom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4294967295" type="ctrTitle"/>
          </p:nvPr>
        </p:nvSpPr>
        <p:spPr>
          <a:xfrm>
            <a:off x="1822500" y="745150"/>
            <a:ext cx="54570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Thanks, any questions?</a:t>
            </a:r>
          </a:p>
        </p:txBody>
      </p:sp>
      <p:sp>
        <p:nvSpPr>
          <p:cNvPr id="294" name="Shape 294"/>
          <p:cNvSpPr txBox="1"/>
          <p:nvPr>
            <p:ph idx="4294967295" type="subTitle"/>
          </p:nvPr>
        </p:nvSpPr>
        <p:spPr>
          <a:xfrm>
            <a:off x="122350" y="2270050"/>
            <a:ext cx="5583000" cy="232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Presentation and sources available at: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https://github.com/Japio007/ProtractorDemo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indent="457200" lvl="0" marL="2286000" rtl="0" algn="ctr">
              <a:spcBef>
                <a:spcPts val="0"/>
              </a:spcBef>
              <a:buNone/>
            </a:pPr>
            <a:r>
              <a:rPr b="1" lang="en" sz="1800"/>
              <a:t>Don’t forget to vote!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7273" y="146275"/>
            <a:ext cx="687463" cy="691589"/>
          </a:xfrm>
          <a:custGeom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3799401" y="1365775"/>
            <a:ext cx="1442480" cy="102977"/>
          </a:xfrm>
          <a:custGeom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974" y="2833325"/>
            <a:ext cx="3763724" cy="22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4294967295" type="ctrTitle"/>
          </p:nvPr>
        </p:nvSpPr>
        <p:spPr>
          <a:xfrm>
            <a:off x="1792137" y="552500"/>
            <a:ext cx="5457000" cy="115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About us</a:t>
            </a:r>
          </a:p>
        </p:txBody>
      </p:sp>
      <p:sp>
        <p:nvSpPr>
          <p:cNvPr id="65" name="Shape 65"/>
          <p:cNvSpPr txBox="1"/>
          <p:nvPr>
            <p:ph idx="4294967295" type="subTitle"/>
          </p:nvPr>
        </p:nvSpPr>
        <p:spPr>
          <a:xfrm>
            <a:off x="0" y="2950350"/>
            <a:ext cx="4551299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Robert Zwerus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66" name="Shape 66"/>
          <p:cNvSpPr/>
          <p:nvPr/>
        </p:nvSpPr>
        <p:spPr>
          <a:xfrm>
            <a:off x="3799414" y="1318750"/>
            <a:ext cx="1442480" cy="102977"/>
          </a:xfrm>
          <a:custGeom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49880" y="139528"/>
            <a:ext cx="602256" cy="637792"/>
          </a:xfrm>
          <a:custGeom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937" y="1565487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162" y="1565487"/>
            <a:ext cx="128587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idx="4294967295" type="subTitle"/>
          </p:nvPr>
        </p:nvSpPr>
        <p:spPr>
          <a:xfrm>
            <a:off x="4651300" y="2950350"/>
            <a:ext cx="4551299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Jago de Vreede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71" name="Shape 71"/>
          <p:cNvSpPr txBox="1"/>
          <p:nvPr>
            <p:ph idx="4294967295" type="subTitle"/>
          </p:nvPr>
        </p:nvSpPr>
        <p:spPr>
          <a:xfrm>
            <a:off x="1007550" y="4088550"/>
            <a:ext cx="70869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http://www.luminis-technologies.com/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testing (a.k.a. 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automated testing, end2end testing)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2173000"/>
            <a:ext cx="8229600" cy="250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Test the entire system like a user would: by interacting with the front-end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Can serve as a quick test to see if anything got broken between deployments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testing: why does it fail so often?</a:t>
            </a:r>
          </a:p>
        </p:txBody>
      </p:sp>
      <p:sp>
        <p:nvSpPr>
          <p:cNvPr id="85" name="Shape 85"/>
          <p:cNvSpPr/>
          <p:nvPr/>
        </p:nvSpPr>
        <p:spPr>
          <a:xfrm>
            <a:off x="4141750" y="281249"/>
            <a:ext cx="788694" cy="805192"/>
          </a:xfrm>
          <a:custGeom>
            <a:pathLst>
              <a:path extrusionOk="0" h="69056" w="67641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4363251" y="476437"/>
            <a:ext cx="345680" cy="414829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2576" l="35868" r="5435" t="32526"/>
          <a:stretch/>
        </p:blipFill>
        <p:spPr>
          <a:xfrm>
            <a:off x="2523424" y="1590249"/>
            <a:ext cx="4025348" cy="33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-6000" y="4842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machine can do only so much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995362"/>
            <a:ext cx="60960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51333" l="0" r="0" t="0"/>
          <a:stretch/>
        </p:blipFill>
        <p:spPr>
          <a:xfrm>
            <a:off x="539124" y="762875"/>
            <a:ext cx="8065750" cy="39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type="title"/>
          </p:nvPr>
        </p:nvSpPr>
        <p:spPr>
          <a:xfrm>
            <a:off x="-6000" y="4842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machine can do only so much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-6000" y="48425"/>
            <a:ext cx="91560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machine can do only so much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49619" l="0" r="0" t="0"/>
          <a:stretch/>
        </p:blipFill>
        <p:spPr>
          <a:xfrm>
            <a:off x="539125" y="762875"/>
            <a:ext cx="7791514" cy="39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